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4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58" r:id="rId9"/>
    <p:sldId id="259" r:id="rId10"/>
    <p:sldId id="260" r:id="rId11"/>
    <p:sldId id="274" r:id="rId12"/>
    <p:sldId id="272" r:id="rId13"/>
    <p:sldId id="273" r:id="rId14"/>
    <p:sldId id="276" r:id="rId15"/>
    <p:sldId id="269" r:id="rId16"/>
    <p:sldId id="270" r:id="rId17"/>
    <p:sldId id="271" r:id="rId18"/>
    <p:sldId id="275" r:id="rId19"/>
    <p:sldId id="287" r:id="rId20"/>
    <p:sldId id="268" r:id="rId21"/>
    <p:sldId id="288" r:id="rId22"/>
    <p:sldId id="286" r:id="rId23"/>
    <p:sldId id="295" r:id="rId24"/>
    <p:sldId id="289" r:id="rId25"/>
    <p:sldId id="290" r:id="rId26"/>
    <p:sldId id="282" r:id="rId27"/>
    <p:sldId id="280" r:id="rId28"/>
    <p:sldId id="281" r:id="rId29"/>
    <p:sldId id="283" r:id="rId30"/>
    <p:sldId id="296" r:id="rId31"/>
    <p:sldId id="284" r:id="rId32"/>
    <p:sldId id="285" r:id="rId33"/>
    <p:sldId id="293" r:id="rId34"/>
    <p:sldId id="291" r:id="rId35"/>
    <p:sldId id="292" r:id="rId36"/>
    <p:sldId id="29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1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9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4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4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328-6AFF-436B-881F-213D56084544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5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3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8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9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1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8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7674-C1BA-4107-9B06-6D4CAC3A3DF5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14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keras-resnet-50-pre-trained-model-build-dogs-cats-image-classification-system/" TargetMode="External"/><Relationship Id="rId2" Type="http://schemas.openxmlformats.org/officeDocument/2006/relationships/hyperlink" Target="https://github.com/rykov8/ssd_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help.ithome.com.tw/articles/1019295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59675" y="1606731"/>
            <a:ext cx="9268097" cy="2573383"/>
          </a:xfrm>
        </p:spPr>
        <p:txBody>
          <a:bodyPr/>
          <a:lstStyle/>
          <a:p>
            <a:r>
              <a:rPr lang="zh-TW" altLang="zh-TW" dirty="0"/>
              <a:t>機器學習與實作</a:t>
            </a:r>
            <a:r>
              <a:rPr lang="en-US" altLang="zh-TW" dirty="0"/>
              <a:t> </a:t>
            </a:r>
            <a:r>
              <a:rPr lang="zh-TW" altLang="zh-TW" dirty="0"/>
              <a:t/>
            </a:r>
            <a:br>
              <a:rPr lang="zh-TW" altLang="zh-TW" dirty="0"/>
            </a:br>
            <a:r>
              <a:rPr lang="en-US" altLang="zh-TW" dirty="0"/>
              <a:t>YOLO</a:t>
            </a:r>
            <a:r>
              <a:rPr lang="zh-TW" altLang="zh-TW" dirty="0"/>
              <a:t>重疊物件偵測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36667" y="4637314"/>
            <a:ext cx="7635241" cy="1724297"/>
          </a:xfrm>
        </p:spPr>
        <p:txBody>
          <a:bodyPr>
            <a:normAutofit/>
          </a:bodyPr>
          <a:lstStyle/>
          <a:p>
            <a:pPr algn="l"/>
            <a:r>
              <a:rPr lang="zh-TW" altLang="zh-TW" dirty="0"/>
              <a:t>指導教授：陳朝烈</a:t>
            </a:r>
          </a:p>
          <a:p>
            <a:pPr algn="l"/>
            <a:r>
              <a:rPr lang="zh-TW" altLang="zh-TW" dirty="0"/>
              <a:t>班</a:t>
            </a:r>
            <a:r>
              <a:rPr lang="en-US" altLang="zh-TW" dirty="0"/>
              <a:t>    </a:t>
            </a:r>
            <a:r>
              <a:rPr lang="zh-TW" altLang="zh-TW" dirty="0"/>
              <a:t>級：電子</a:t>
            </a:r>
            <a:r>
              <a:rPr lang="en-US" altLang="zh-TW" dirty="0"/>
              <a:t>4A</a:t>
            </a:r>
            <a:endParaRPr lang="zh-TW" altLang="zh-TW" dirty="0"/>
          </a:p>
          <a:p>
            <a:pPr algn="l"/>
            <a:r>
              <a:rPr lang="zh-TW" altLang="zh-TW" dirty="0"/>
              <a:t>學生姓名：</a:t>
            </a:r>
            <a:r>
              <a:rPr lang="zh-TW" altLang="en-US" dirty="0">
                <a:latin typeface="+mj-ea"/>
                <a:ea typeface="+mj-ea"/>
              </a:rPr>
              <a:t>江燕鴻</a:t>
            </a:r>
            <a:r>
              <a:rPr lang="en-US" altLang="zh-TW" dirty="0">
                <a:latin typeface="+mj-ea"/>
                <a:ea typeface="+mj-ea"/>
              </a:rPr>
              <a:t>、</a:t>
            </a:r>
            <a:r>
              <a:rPr lang="zh-TW" altLang="en-US" dirty="0">
                <a:latin typeface="+mj-ea"/>
                <a:ea typeface="+mj-ea"/>
              </a:rPr>
              <a:t>吳冠毅、連翊安、黃修敏</a:t>
            </a:r>
            <a:endParaRPr lang="zh-TW" altLang="zh-TW" dirty="0"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81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035" y="1048646"/>
            <a:ext cx="6535638" cy="534707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預測階段架構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(prediction.py)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4823151" y="2267891"/>
            <a:ext cx="1470843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prediction</a:t>
            </a:r>
            <a:endParaRPr lang="zh-TW" altLang="en-US" sz="2000" dirty="0"/>
          </a:p>
        </p:txBody>
      </p:sp>
      <p:sp>
        <p:nvSpPr>
          <p:cNvPr id="24" name="圓角矩形 23"/>
          <p:cNvSpPr/>
          <p:nvPr/>
        </p:nvSpPr>
        <p:spPr>
          <a:xfrm>
            <a:off x="6587868" y="3635728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Segmentation</a:t>
            </a:r>
            <a:endParaRPr lang="zh-TW" altLang="en-US" sz="1400" dirty="0"/>
          </a:p>
        </p:txBody>
      </p:sp>
      <p:sp>
        <p:nvSpPr>
          <p:cNvPr id="25" name="圓角矩形 24"/>
          <p:cNvSpPr/>
          <p:nvPr/>
        </p:nvSpPr>
        <p:spPr>
          <a:xfrm>
            <a:off x="4131122" y="3614954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Preprocessing</a:t>
            </a:r>
            <a:endParaRPr lang="zh-TW" altLang="en-US" sz="1400" dirty="0"/>
          </a:p>
        </p:txBody>
      </p:sp>
      <p:sp>
        <p:nvSpPr>
          <p:cNvPr id="26" name="圓角矩形 25"/>
          <p:cNvSpPr/>
          <p:nvPr/>
        </p:nvSpPr>
        <p:spPr>
          <a:xfrm>
            <a:off x="9506715" y="3621305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CNN</a:t>
            </a:r>
          </a:p>
          <a:p>
            <a:pPr algn="ctr"/>
            <a:r>
              <a:rPr lang="en-US" altLang="zh-TW" sz="1400" dirty="0"/>
              <a:t>prediction</a:t>
            </a:r>
            <a:endParaRPr lang="zh-TW" altLang="en-US" sz="1400" dirty="0"/>
          </a:p>
        </p:txBody>
      </p:sp>
      <p:sp>
        <p:nvSpPr>
          <p:cNvPr id="27" name="圓角矩形 26"/>
          <p:cNvSpPr/>
          <p:nvPr/>
        </p:nvSpPr>
        <p:spPr>
          <a:xfrm>
            <a:off x="9635802" y="4763888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Class </a:t>
            </a:r>
            <a:endParaRPr lang="zh-TW" altLang="en-US" sz="1400" dirty="0"/>
          </a:p>
        </p:txBody>
      </p:sp>
      <p:sp>
        <p:nvSpPr>
          <p:cNvPr id="28" name="圓角矩形 27"/>
          <p:cNvSpPr/>
          <p:nvPr/>
        </p:nvSpPr>
        <p:spPr>
          <a:xfrm>
            <a:off x="8309938" y="4763888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Bounding Box</a:t>
            </a:r>
            <a:endParaRPr lang="zh-TW" altLang="en-US" sz="1400" dirty="0"/>
          </a:p>
        </p:txBody>
      </p:sp>
      <p:sp>
        <p:nvSpPr>
          <p:cNvPr id="30" name="圓角矩形 29"/>
          <p:cNvSpPr/>
          <p:nvPr/>
        </p:nvSpPr>
        <p:spPr>
          <a:xfrm>
            <a:off x="10961666" y="4770238"/>
            <a:ext cx="123033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Confidence</a:t>
            </a:r>
            <a:endParaRPr lang="zh-TW" altLang="en-US" sz="1400" dirty="0"/>
          </a:p>
        </p:txBody>
      </p:sp>
      <p:sp>
        <p:nvSpPr>
          <p:cNvPr id="31" name="圓角矩形 30"/>
          <p:cNvSpPr/>
          <p:nvPr/>
        </p:nvSpPr>
        <p:spPr>
          <a:xfrm>
            <a:off x="6703205" y="4763888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Grid</a:t>
            </a:r>
            <a:endParaRPr lang="zh-TW" altLang="en-US" sz="1400" dirty="0"/>
          </a:p>
        </p:txBody>
      </p:sp>
      <p:sp>
        <p:nvSpPr>
          <p:cNvPr id="33" name="圓角矩形 32"/>
          <p:cNvSpPr/>
          <p:nvPr/>
        </p:nvSpPr>
        <p:spPr>
          <a:xfrm>
            <a:off x="3203013" y="4763887"/>
            <a:ext cx="1375788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Normalization</a:t>
            </a:r>
            <a:endParaRPr lang="zh-TW" altLang="en-US" sz="1400" dirty="0"/>
          </a:p>
        </p:txBody>
      </p:sp>
      <p:sp>
        <p:nvSpPr>
          <p:cNvPr id="36" name="圓角矩形 35"/>
          <p:cNvSpPr/>
          <p:nvPr/>
        </p:nvSpPr>
        <p:spPr>
          <a:xfrm>
            <a:off x="4997698" y="4757537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White balance</a:t>
            </a:r>
            <a:endParaRPr lang="zh-TW" altLang="en-US" sz="1400" dirty="0"/>
          </a:p>
        </p:txBody>
      </p:sp>
      <p:cxnSp>
        <p:nvCxnSpPr>
          <p:cNvPr id="12" name="直線單箭頭接點 11"/>
          <p:cNvCxnSpPr>
            <a:stCxn id="24" idx="2"/>
            <a:endCxn id="31" idx="0"/>
          </p:cNvCxnSpPr>
          <p:nvPr/>
        </p:nvCxnSpPr>
        <p:spPr>
          <a:xfrm>
            <a:off x="7264080" y="4320266"/>
            <a:ext cx="0" cy="44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22" idx="2"/>
            <a:endCxn id="25" idx="0"/>
          </p:cNvCxnSpPr>
          <p:nvPr/>
        </p:nvCxnSpPr>
        <p:spPr>
          <a:xfrm rot="5400000">
            <a:off x="4851692" y="2908072"/>
            <a:ext cx="662525" cy="75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/>
          <p:cNvCxnSpPr>
            <a:stCxn id="22" idx="2"/>
            <a:endCxn id="26" idx="0"/>
          </p:cNvCxnSpPr>
          <p:nvPr/>
        </p:nvCxnSpPr>
        <p:spPr>
          <a:xfrm rot="16200000" flipH="1">
            <a:off x="7536312" y="974690"/>
            <a:ext cx="668876" cy="4624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/>
          <p:cNvCxnSpPr>
            <a:stCxn id="25" idx="2"/>
            <a:endCxn id="33" idx="0"/>
          </p:cNvCxnSpPr>
          <p:nvPr/>
        </p:nvCxnSpPr>
        <p:spPr>
          <a:xfrm rot="5400000">
            <a:off x="4116924" y="4073476"/>
            <a:ext cx="464395" cy="916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52"/>
          <p:cNvCxnSpPr>
            <a:stCxn id="25" idx="2"/>
            <a:endCxn id="36" idx="0"/>
          </p:cNvCxnSpPr>
          <p:nvPr/>
        </p:nvCxnSpPr>
        <p:spPr>
          <a:xfrm rot="16200000" flipH="1">
            <a:off x="4953931" y="4152894"/>
            <a:ext cx="458045" cy="75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接點 55"/>
          <p:cNvCxnSpPr>
            <a:stCxn id="26" idx="2"/>
            <a:endCxn id="28" idx="0"/>
          </p:cNvCxnSpPr>
          <p:nvPr/>
        </p:nvCxnSpPr>
        <p:spPr>
          <a:xfrm rot="5400000">
            <a:off x="9297848" y="3878808"/>
            <a:ext cx="458045" cy="1312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6" idx="2"/>
            <a:endCxn id="27" idx="0"/>
          </p:cNvCxnSpPr>
          <p:nvPr/>
        </p:nvCxnSpPr>
        <p:spPr>
          <a:xfrm>
            <a:off x="10182927" y="4305843"/>
            <a:ext cx="13750" cy="45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stCxn id="26" idx="2"/>
          </p:cNvCxnSpPr>
          <p:nvPr/>
        </p:nvCxnSpPr>
        <p:spPr>
          <a:xfrm rot="16200000" flipH="1">
            <a:off x="10650858" y="3837912"/>
            <a:ext cx="458045" cy="1393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/>
          <p:cNvCxnSpPr>
            <a:stCxn id="36" idx="3"/>
            <a:endCxn id="31" idx="1"/>
          </p:cNvCxnSpPr>
          <p:nvPr/>
        </p:nvCxnSpPr>
        <p:spPr>
          <a:xfrm>
            <a:off x="6119448" y="5099806"/>
            <a:ext cx="583757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31" idx="3"/>
            <a:endCxn id="28" idx="1"/>
          </p:cNvCxnSpPr>
          <p:nvPr/>
        </p:nvCxnSpPr>
        <p:spPr>
          <a:xfrm>
            <a:off x="7824955" y="5106157"/>
            <a:ext cx="484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33" idx="3"/>
          </p:cNvCxnSpPr>
          <p:nvPr/>
        </p:nvCxnSpPr>
        <p:spPr>
          <a:xfrm>
            <a:off x="4578801" y="5106156"/>
            <a:ext cx="428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31" idx="2"/>
            <a:endCxn id="27" idx="2"/>
          </p:cNvCxnSpPr>
          <p:nvPr/>
        </p:nvCxnSpPr>
        <p:spPr>
          <a:xfrm rot="16200000" flipH="1">
            <a:off x="8730378" y="3982127"/>
            <a:ext cx="12700" cy="293259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31" idx="2"/>
          </p:cNvCxnSpPr>
          <p:nvPr/>
        </p:nvCxnSpPr>
        <p:spPr>
          <a:xfrm rot="16200000" flipH="1">
            <a:off x="9420456" y="3292049"/>
            <a:ext cx="12700" cy="431275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22" idx="2"/>
            <a:endCxn id="24" idx="0"/>
          </p:cNvCxnSpPr>
          <p:nvPr/>
        </p:nvCxnSpPr>
        <p:spPr>
          <a:xfrm rot="16200000" flipH="1">
            <a:off x="6069677" y="2441324"/>
            <a:ext cx="683299" cy="1705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圓角矩形 54"/>
          <p:cNvSpPr/>
          <p:nvPr/>
        </p:nvSpPr>
        <p:spPr>
          <a:xfrm>
            <a:off x="145395" y="3635728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Load </a:t>
            </a:r>
          </a:p>
          <a:p>
            <a:pPr algn="ctr"/>
            <a:r>
              <a:rPr lang="en-US" altLang="zh-TW" sz="1400" dirty="0"/>
              <a:t>Weight</a:t>
            </a:r>
          </a:p>
        </p:txBody>
      </p:sp>
      <p:sp>
        <p:nvSpPr>
          <p:cNvPr id="57" name="圓角矩形 56"/>
          <p:cNvSpPr/>
          <p:nvPr/>
        </p:nvSpPr>
        <p:spPr>
          <a:xfrm>
            <a:off x="145395" y="4740573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Weight.h5</a:t>
            </a:r>
          </a:p>
        </p:txBody>
      </p:sp>
      <p:sp>
        <p:nvSpPr>
          <p:cNvPr id="58" name="圓角矩形 57"/>
          <p:cNvSpPr/>
          <p:nvPr/>
        </p:nvSpPr>
        <p:spPr>
          <a:xfrm>
            <a:off x="1652137" y="3621304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Load </a:t>
            </a:r>
          </a:p>
          <a:p>
            <a:pPr algn="ctr"/>
            <a:r>
              <a:rPr lang="en-US" altLang="zh-TW" sz="1400" dirty="0"/>
              <a:t>input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1652137" y="4763887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Image.jpg</a:t>
            </a:r>
          </a:p>
        </p:txBody>
      </p:sp>
      <p:cxnSp>
        <p:nvCxnSpPr>
          <p:cNvPr id="64" name="直線單箭頭接點 63"/>
          <p:cNvCxnSpPr>
            <a:stCxn id="58" idx="2"/>
            <a:endCxn id="63" idx="0"/>
          </p:cNvCxnSpPr>
          <p:nvPr/>
        </p:nvCxnSpPr>
        <p:spPr>
          <a:xfrm>
            <a:off x="2328349" y="4305842"/>
            <a:ext cx="0" cy="45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5" idx="2"/>
            <a:endCxn id="57" idx="0"/>
          </p:cNvCxnSpPr>
          <p:nvPr/>
        </p:nvCxnSpPr>
        <p:spPr>
          <a:xfrm>
            <a:off x="821607" y="4320266"/>
            <a:ext cx="0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22" idx="2"/>
            <a:endCxn id="58" idx="0"/>
          </p:cNvCxnSpPr>
          <p:nvPr/>
        </p:nvCxnSpPr>
        <p:spPr>
          <a:xfrm rot="5400000">
            <a:off x="3609024" y="1671754"/>
            <a:ext cx="668875" cy="3230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接點 72"/>
          <p:cNvCxnSpPr>
            <a:stCxn id="22" idx="2"/>
            <a:endCxn id="55" idx="0"/>
          </p:cNvCxnSpPr>
          <p:nvPr/>
        </p:nvCxnSpPr>
        <p:spPr>
          <a:xfrm rot="5400000">
            <a:off x="2848441" y="925595"/>
            <a:ext cx="683299" cy="473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3" idx="3"/>
            <a:endCxn id="33" idx="1"/>
          </p:cNvCxnSpPr>
          <p:nvPr/>
        </p:nvCxnSpPr>
        <p:spPr>
          <a:xfrm>
            <a:off x="3004561" y="5106156"/>
            <a:ext cx="19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/>
          <p:cNvCxnSpPr>
            <a:stCxn id="57" idx="2"/>
            <a:endCxn id="26" idx="1"/>
          </p:cNvCxnSpPr>
          <p:nvPr/>
        </p:nvCxnSpPr>
        <p:spPr>
          <a:xfrm rot="5400000" flipH="1" flipV="1">
            <a:off x="4433392" y="351789"/>
            <a:ext cx="1461537" cy="8685108"/>
          </a:xfrm>
          <a:prstGeom prst="bentConnector4">
            <a:avLst>
              <a:gd name="adj1" fmla="val -42578"/>
              <a:gd name="adj2" fmla="val 832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1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294032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卷積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203345" y="2268116"/>
            <a:ext cx="4563765" cy="10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使用濾鏡產生出多個不同影像來提取輸入圖像的特徵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6492890" y="2268116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92890" y="2798883"/>
            <a:ext cx="5699110" cy="349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Filters=16: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濾鏡數量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=16</a:t>
            </a:r>
          </a:p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Kernel_size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每個濾鏡的大小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=5*5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Padding=‘same’: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使輸出大小不改變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Activation=‘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relu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’: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Relu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激活函數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947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294032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池化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203345" y="2268116"/>
            <a:ext cx="4563765" cy="10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縮減取樣影像、減少後續運算時間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6488535" y="2263295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35" y="2742629"/>
            <a:ext cx="4563765" cy="268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MaxPooling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pool_size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=(2,2))</a:t>
            </a:r>
          </a:p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將影像的長寬各縮減一半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1" y="3665292"/>
            <a:ext cx="6241224" cy="29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472135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平坦、隱藏、輸出</a:t>
            </a: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1066327" y="2747449"/>
            <a:ext cx="4563765" cy="141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平坦層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:Flatten()</a:t>
            </a:r>
          </a:p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維圖像轉換為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維的向量，作為神經元輸入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1066327" y="2268115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1066327" y="4641014"/>
            <a:ext cx="6561908" cy="117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隱藏層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:Dense(128,activation=‘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relu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’)</a:t>
            </a:r>
          </a:p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建立隱藏層共有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個神經元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5525115" y="2747449"/>
            <a:ext cx="6666885" cy="2317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輸出層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:Dense(10,activation=‘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softmax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’)</a:t>
            </a:r>
          </a:p>
          <a:p>
            <a:pPr marL="0" indent="0">
              <a:buNone/>
            </a:pPr>
            <a:r>
              <a:rPr lang="en-GB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個神經元對應到資料集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Cifar-10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的十種類別，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softmax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將輸出轉為每種類別的機率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08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472135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模型輸出存檔</a:t>
            </a: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465908" y="2316376"/>
            <a:ext cx="6270645" cy="71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同時儲存結構與權重，檔案的類別為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HDF5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465908" y="3030584"/>
            <a:ext cx="8917577" cy="1292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from 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keras.models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import 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load_model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model.save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('model.h5')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717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483893"/>
            <a:ext cx="4494929" cy="85803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預測階段</a:t>
            </a:r>
          </a:p>
        </p:txBody>
      </p:sp>
      <p:sp>
        <p:nvSpPr>
          <p:cNvPr id="10" name="內容版面配置區 2"/>
          <p:cNvSpPr txBox="1">
            <a:spLocks noGrp="1"/>
          </p:cNvSpPr>
          <p:nvPr>
            <p:ph idx="1"/>
          </p:nvPr>
        </p:nvSpPr>
        <p:spPr>
          <a:xfrm>
            <a:off x="555169" y="1294317"/>
            <a:ext cx="4573308" cy="62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設置模組與輸入</a:t>
            </a: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724362" y="2439442"/>
            <a:ext cx="2117461" cy="5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訓練模組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724362" y="3013624"/>
            <a:ext cx="3671971" cy="77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weights_SSD300.hdf5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724362" y="4111139"/>
            <a:ext cx="3009437" cy="5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輸入大小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724362" y="4685320"/>
            <a:ext cx="1736054" cy="77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4860933" y="2439441"/>
            <a:ext cx="2349764" cy="57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預測類別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860933" y="3013624"/>
            <a:ext cx="1338072" cy="37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Brid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Cat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Deer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Dog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Frog</a:t>
            </a:r>
          </a:p>
          <a:p>
            <a:pPr marL="0" indent="0">
              <a:buNone/>
            </a:pP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166841" y="3013624"/>
            <a:ext cx="1872070" cy="37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Hourse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Airplane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Automobile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Ship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Truck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575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294032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圖像前處理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452750" y="3027147"/>
            <a:ext cx="1965089" cy="899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圖像正規化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白平衡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72467" y="4540019"/>
            <a:ext cx="6504435" cy="5267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12537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6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imgs</a:t>
            </a:r>
            <a:r>
              <a:rPr kumimoji="0" lang="zh-TW" altLang="zh-TW" sz="26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 = preprocess_input(np.array(input</a:t>
            </a:r>
            <a:r>
              <a:rPr kumimoji="0" lang="en-US" altLang="zh-TW" sz="26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_</a:t>
            </a:r>
            <a:r>
              <a:rPr kumimoji="0" lang="en-US" altLang="zh-TW" sz="26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img</a:t>
            </a:r>
            <a:r>
              <a:rPr kumimoji="0" lang="zh-TW" altLang="zh-TW" sz="26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))</a:t>
            </a:r>
            <a:r>
              <a:rPr kumimoji="0" lang="zh-TW" altLang="zh-TW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235310" y="2377996"/>
            <a:ext cx="1338072" cy="522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012432" y="2418580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8452750" y="2377996"/>
            <a:ext cx="133807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372468" y="2897914"/>
            <a:ext cx="2206753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input_img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5247127" y="2897914"/>
            <a:ext cx="2206753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imgs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4708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3088495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預測物體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140624" y="2806190"/>
            <a:ext cx="5289376" cy="1818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預測並且篩選出信心值大於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0.6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的物體並找出邊界框的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X_min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Y_min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X_max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Y_max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以及物體種類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524256" y="2157039"/>
            <a:ext cx="1338072" cy="522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24256" y="3247686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6140625" y="2157039"/>
            <a:ext cx="133807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61414" y="2676957"/>
            <a:ext cx="4351018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處理過後的輸入圖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imgs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58951" y="3727019"/>
            <a:ext cx="2950900" cy="313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X_min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Y_min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X_max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Y_max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Class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Confidence (&gt;0.6)</a:t>
            </a:r>
          </a:p>
          <a:p>
            <a:pPr marL="0" indent="0">
              <a:buNone/>
            </a:pP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934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54312"/>
            <a:ext cx="3122023" cy="770709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99711" y="2167506"/>
            <a:ext cx="7724940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目前使用現成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weights_SSD300.hdf5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檔案來預測</a:t>
            </a:r>
          </a:p>
          <a:p>
            <a:pPr marL="0" indent="0">
              <a:buNone/>
            </a:pP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" y="2984393"/>
            <a:ext cx="5636541" cy="361284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46" y="2984393"/>
            <a:ext cx="6349171" cy="3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微調部分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更改資料集 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使用現成</a:t>
            </a:r>
            <a:r>
              <a:rPr lang="en-US" altLang="zh-TW" dirty="0"/>
              <a:t>CNN</a:t>
            </a:r>
            <a:r>
              <a:rPr lang="zh-TW" altLang="en-US" dirty="0"/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252410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96995" y="753228"/>
            <a:ext cx="9613861" cy="10809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系統需求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Coding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驗證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YOLO&amp;SSD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1833608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510546"/>
            <a:ext cx="4494929" cy="783771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訓練階段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(CNN)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55169" y="1294317"/>
            <a:ext cx="4573308" cy="62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資料集載入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5665576" y="2268116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類別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211434" y="2268116"/>
            <a:ext cx="4563765" cy="10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使用資料集作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Kaggle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為訓練樣本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5665576" y="2747450"/>
            <a:ext cx="1338072" cy="37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Cat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Dog</a:t>
            </a:r>
          </a:p>
          <a:p>
            <a:pPr marL="0" indent="0">
              <a:buNone/>
            </a:pP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4" y="3096915"/>
            <a:ext cx="4545204" cy="28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8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set and Hardware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貓 </a:t>
            </a:r>
            <a:r>
              <a:rPr lang="en-US" altLang="zh-TW" dirty="0"/>
              <a:t>train :1000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dirty="0"/>
              <a:t>狗 </a:t>
            </a:r>
            <a:r>
              <a:rPr lang="en-US" altLang="zh-TW" dirty="0"/>
              <a:t>train:1000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en-US" altLang="zh-TW" dirty="0"/>
              <a:t>Test: </a:t>
            </a:r>
            <a:r>
              <a:rPr lang="zh-TW" altLang="en-US" dirty="0"/>
              <a:t>各</a:t>
            </a:r>
            <a:r>
              <a:rPr lang="en-US" altLang="zh-TW" dirty="0"/>
              <a:t>400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dirty="0"/>
              <a:t>使用的</a:t>
            </a:r>
            <a:r>
              <a:rPr lang="en-US" altLang="zh-TW" dirty="0"/>
              <a:t>GPU</a:t>
            </a:r>
            <a:r>
              <a:rPr lang="zh-TW" altLang="en-US" dirty="0"/>
              <a:t>為 </a:t>
            </a:r>
            <a:r>
              <a:rPr lang="en-US" altLang="zh-TW" dirty="0"/>
              <a:t>GTX 950M RAM 2GB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775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使用的</a:t>
            </a:r>
            <a:r>
              <a:rPr lang="en-US" altLang="zh-TW" dirty="0"/>
              <a:t>CNN</a:t>
            </a:r>
            <a:r>
              <a:rPr lang="zh-TW" altLang="en-US" dirty="0"/>
              <a:t> 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6"/>
            <a:ext cx="9378462" cy="1093420"/>
          </a:xfrm>
        </p:spPr>
        <p:txBody>
          <a:bodyPr>
            <a:norm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內建的</a:t>
            </a:r>
            <a:r>
              <a:rPr lang="en-US" altLang="zh-TW" dirty="0"/>
              <a:t>ResNet-50 </a:t>
            </a:r>
          </a:p>
          <a:p>
            <a:r>
              <a:rPr lang="en-US" altLang="zh-TW" dirty="0"/>
              <a:t>Input size=(224*224) 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8200" y="3053984"/>
            <a:ext cx="9949962" cy="234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損失函數</a:t>
            </a:r>
            <a:r>
              <a:rPr lang="en-US" altLang="zh-TW" dirty="0"/>
              <a:t>loss function:</a:t>
            </a:r>
            <a:r>
              <a:rPr lang="zh-TW" altLang="en-US" dirty="0"/>
              <a:t> </a:t>
            </a:r>
            <a:r>
              <a:rPr lang="en-US" altLang="zh-TW" dirty="0"/>
              <a:t>Cross Entropy </a:t>
            </a:r>
          </a:p>
          <a:p>
            <a:r>
              <a:rPr lang="zh-TW" altLang="en-US" dirty="0"/>
              <a:t>優化函數</a:t>
            </a:r>
            <a:r>
              <a:rPr lang="en-US" altLang="zh-TW" dirty="0"/>
              <a:t>Optimizer:</a:t>
            </a:r>
            <a:r>
              <a:rPr lang="zh-TW" altLang="en-US" dirty="0"/>
              <a:t> </a:t>
            </a:r>
            <a:r>
              <a:rPr lang="en-US" altLang="zh-TW" dirty="0"/>
              <a:t>Adam</a:t>
            </a:r>
            <a:r>
              <a:rPr lang="zh-TW" altLang="en-US" dirty="0"/>
              <a:t> </a:t>
            </a:r>
            <a:r>
              <a:rPr lang="en-US" altLang="zh-TW" dirty="0"/>
              <a:t>(original paper)</a:t>
            </a:r>
          </a:p>
          <a:p>
            <a:r>
              <a:rPr lang="en-US" altLang="zh-TW" b="1" dirty="0"/>
              <a:t>Activation Functions:</a:t>
            </a:r>
            <a:r>
              <a:rPr lang="zh-TW" altLang="en-US" b="1" dirty="0"/>
              <a:t> </a:t>
            </a:r>
            <a:r>
              <a:rPr lang="en-US" altLang="zh-TW" dirty="0" err="1"/>
              <a:t>softmax</a:t>
            </a:r>
            <a:r>
              <a:rPr lang="zh-TW" altLang="en-US" dirty="0"/>
              <a:t> </a:t>
            </a:r>
            <a:endParaRPr lang="en-US" altLang="zh-TW" b="1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76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ResNet-50 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2" y="1453296"/>
            <a:ext cx="6190767" cy="47452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28967" y="1380393"/>
            <a:ext cx="3604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Residual Network (</a:t>
            </a:r>
            <a:r>
              <a:rPr lang="en-US" altLang="zh-TW" dirty="0" err="1"/>
              <a:t>ResNet</a:t>
            </a:r>
            <a:r>
              <a:rPr lang="en-US" altLang="zh-TW" dirty="0"/>
              <a:t>) </a:t>
            </a:r>
            <a:r>
              <a:rPr lang="zh-TW" altLang="en-US" dirty="0"/>
              <a:t>的秘密武器就是一個稱為 </a:t>
            </a:r>
            <a:r>
              <a:rPr lang="en-US" altLang="zh-TW" dirty="0"/>
              <a:t>Residual Block </a:t>
            </a:r>
            <a:r>
              <a:rPr lang="zh-TW" altLang="en-US" dirty="0"/>
              <a:t>的架構，而下面的簡圖則是 </a:t>
            </a:r>
            <a:r>
              <a:rPr lang="en-US" altLang="zh-TW" dirty="0"/>
              <a:t>Residual Block </a:t>
            </a:r>
            <a:r>
              <a:rPr lang="zh-TW" altLang="en-US" dirty="0"/>
              <a:t>的構造</a:t>
            </a:r>
          </a:p>
        </p:txBody>
      </p:sp>
    </p:spTree>
    <p:extLst>
      <p:ext uri="{BB962C8B-B14F-4D97-AF65-F5344CB8AC3E}">
        <p14:creationId xmlns:p14="http://schemas.microsoft.com/office/powerpoint/2010/main" val="65529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CNN: Freeze and </a:t>
            </a:r>
            <a:r>
              <a:rPr lang="en-US" altLang="zh-TW" dirty="0" smtClean="0"/>
              <a:t>Batch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Freeze:4</a:t>
            </a:r>
            <a:r>
              <a:rPr lang="zh-TW" altLang="en-US" dirty="0"/>
              <a:t>層</a:t>
            </a:r>
            <a:endParaRPr lang="en-US" altLang="zh-TW" dirty="0"/>
          </a:p>
          <a:p>
            <a:r>
              <a:rPr lang="en-US" altLang="zh-TW" smtClean="0"/>
              <a:t>Batch:2</a:t>
            </a:r>
            <a:endParaRPr lang="en-US" altLang="zh-TW" dirty="0"/>
          </a:p>
          <a:p>
            <a:r>
              <a:rPr lang="en-US" altLang="zh-TW" dirty="0"/>
              <a:t>Epochs:10</a:t>
            </a:r>
          </a:p>
          <a:p>
            <a:r>
              <a:rPr lang="zh-TW" altLang="en-US" dirty="0"/>
              <a:t>訓練一個週期要</a:t>
            </a:r>
            <a:r>
              <a:rPr lang="en-US" altLang="zh-TW" dirty="0"/>
              <a:t>433S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1624"/>
            <a:ext cx="10768922" cy="20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 使用預測速度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weights_SSD300.hdf5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預測單張照片的速度約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4S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計算方式是進入預測至取得預測結果這段的時間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0" y="3047413"/>
            <a:ext cx="4643324" cy="25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YOLO</a:t>
            </a:r>
            <a:r>
              <a:rPr lang="zh-TW" altLang="en-US" dirty="0"/>
              <a:t>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https://cdn-images-1.medium.com/max/1200/1*-LNKpMDOURrKVXc9Vf5s-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96" y="1562377"/>
            <a:ext cx="8903607" cy="48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1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特點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特徵提取網路架構採用</a:t>
            </a:r>
            <a:r>
              <a:rPr lang="en-US" altLang="zh-TW" dirty="0"/>
              <a:t>VGG-16</a:t>
            </a:r>
          </a:p>
          <a:p>
            <a:r>
              <a:rPr lang="zh-TW" altLang="en-US" dirty="0"/>
              <a:t>去除</a:t>
            </a:r>
            <a:r>
              <a:rPr lang="en-US" altLang="zh-TW" dirty="0"/>
              <a:t>VGG-16</a:t>
            </a:r>
            <a:r>
              <a:rPr lang="zh-TW" altLang="en-US" dirty="0"/>
              <a:t>的全連結層</a:t>
            </a:r>
            <a:r>
              <a:rPr lang="en-US" altLang="zh-TW" dirty="0"/>
              <a:t>FC8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FC6</a:t>
            </a:r>
            <a:r>
              <a:rPr lang="zh-TW" altLang="en-US" dirty="0"/>
              <a:t> </a:t>
            </a:r>
            <a:r>
              <a:rPr lang="en-US" altLang="zh-TW" dirty="0"/>
              <a:t>FC7</a:t>
            </a:r>
            <a:r>
              <a:rPr lang="zh-TW" altLang="en-US" dirty="0"/>
              <a:t> 轉換為卷積層</a:t>
            </a:r>
            <a:endParaRPr lang="en-US" altLang="zh-TW" dirty="0"/>
          </a:p>
          <a:p>
            <a:r>
              <a:rPr lang="en-US" altLang="zh-TW" dirty="0"/>
              <a:t>Pool5</a:t>
            </a:r>
            <a:r>
              <a:rPr lang="zh-TW" altLang="en-US" dirty="0"/>
              <a:t>不進行分辨率減小</a:t>
            </a:r>
            <a:endParaRPr lang="en-US" altLang="zh-TW" dirty="0"/>
          </a:p>
          <a:p>
            <a:r>
              <a:rPr lang="en-US" altLang="zh-TW" dirty="0"/>
              <a:t>FC6</a:t>
            </a:r>
            <a:r>
              <a:rPr lang="zh-TW" altLang="en-US" dirty="0"/>
              <a:t>上使用擴張捲積層</a:t>
            </a:r>
            <a:r>
              <a:rPr lang="en-US" altLang="zh-TW" dirty="0"/>
              <a:t>(Dilated Convolution)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Anchor</a:t>
            </a:r>
            <a:r>
              <a:rPr lang="zh-TW" altLang="en-US" dirty="0"/>
              <a:t>機制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</a:t>
            </a:r>
            <a:r>
              <a:rPr lang="zh-TW" altLang="en-US" dirty="0"/>
              <a:t>位置和大小固定的</a:t>
            </a:r>
            <a:r>
              <a:rPr lang="en-US" altLang="zh-TW" dirty="0"/>
              <a:t>Box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</a:t>
            </a:r>
            <a:r>
              <a:rPr lang="zh-TW" altLang="en-US" dirty="0"/>
              <a:t>事先設置好的固定</a:t>
            </a:r>
            <a:r>
              <a:rPr lang="en-US" altLang="zh-TW" dirty="0"/>
              <a:t>proposal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505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特點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使用不同深度的卷積層預測不同大小的目標</a:t>
            </a:r>
            <a:endParaRPr lang="en-US" altLang="zh-TW" dirty="0"/>
          </a:p>
          <a:p>
            <a:pPr lvl="1"/>
            <a:r>
              <a:rPr lang="zh-TW" altLang="en-US" dirty="0"/>
              <a:t>小目標  </a:t>
            </a:r>
            <a:r>
              <a:rPr lang="en-US" altLang="zh-TW" dirty="0"/>
              <a:t>=&gt;</a:t>
            </a:r>
            <a:r>
              <a:rPr lang="zh-TW" altLang="en-US" dirty="0"/>
              <a:t> 分辨較大的較低層 </a:t>
            </a:r>
            <a:r>
              <a:rPr lang="en-US" altLang="zh-TW" dirty="0"/>
              <a:t>(</a:t>
            </a:r>
            <a:r>
              <a:rPr lang="zh-TW" altLang="en-US" dirty="0"/>
              <a:t>較小</a:t>
            </a:r>
            <a:r>
              <a:rPr lang="en-US" altLang="zh-TW" dirty="0"/>
              <a:t>anchor)</a:t>
            </a:r>
          </a:p>
          <a:p>
            <a:pPr lvl="1"/>
            <a:r>
              <a:rPr lang="zh-TW" altLang="en-US" dirty="0"/>
              <a:t>大目標  </a:t>
            </a:r>
            <a:r>
              <a:rPr lang="en-US" altLang="zh-TW" dirty="0"/>
              <a:t>=&gt;</a:t>
            </a:r>
            <a:r>
              <a:rPr lang="zh-TW" altLang="en-US" dirty="0"/>
              <a:t> 較大</a:t>
            </a:r>
            <a:r>
              <a:rPr lang="en-US" altLang="zh-TW" dirty="0"/>
              <a:t>anchor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3x3</a:t>
            </a:r>
            <a:r>
              <a:rPr lang="zh-TW" altLang="en-US" dirty="0"/>
              <a:t>卷積層對每個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anchor</a:t>
            </a:r>
            <a:r>
              <a:rPr lang="zh-TW" altLang="en-US" dirty="0"/>
              <a:t>類別和位置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直接回歸</a:t>
            </a:r>
          </a:p>
        </p:txBody>
      </p:sp>
      <p:pic>
        <p:nvPicPr>
          <p:cNvPr id="2052" name="Picture 4" descr="https://cdn-images-1.medium.com/max/1200/1*GVcuBhTWwIRJV1lYF28r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2" y="2763009"/>
            <a:ext cx="6678386" cy="2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YOLO</a:t>
            </a:r>
            <a:r>
              <a:rPr lang="zh-TW" altLang="en-US" dirty="0"/>
              <a:t>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兩者皆屬於</a:t>
            </a:r>
            <a:r>
              <a:rPr lang="en-US" altLang="zh-TW" dirty="0"/>
              <a:t>Single Shot </a:t>
            </a:r>
          </a:p>
          <a:p>
            <a:pPr lvl="1"/>
            <a:r>
              <a:rPr lang="zh-TW" altLang="en-US" dirty="0"/>
              <a:t>一次性完成分類、</a:t>
            </a:r>
            <a:r>
              <a:rPr lang="en-US" altLang="zh-TW" dirty="0"/>
              <a:t>bounding box regression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YOLO</a:t>
            </a:r>
            <a:r>
              <a:rPr lang="zh-TW" altLang="en-US" dirty="0"/>
              <a:t>在卷積層後接全連結層</a:t>
            </a:r>
            <a:endParaRPr lang="en-US" altLang="zh-TW" dirty="0"/>
          </a:p>
          <a:p>
            <a:r>
              <a:rPr lang="en-US" altLang="zh-TW" dirty="0"/>
              <a:t>SSD</a:t>
            </a:r>
            <a:r>
              <a:rPr lang="zh-TW" altLang="en-US" dirty="0"/>
              <a:t>採用金字塔結構</a:t>
            </a:r>
            <a:endParaRPr lang="en-US" altLang="zh-TW" dirty="0"/>
          </a:p>
          <a:p>
            <a:pPr lvl="1"/>
            <a:r>
              <a:rPr lang="zh-TW" altLang="en-US" dirty="0"/>
              <a:t>利用</a:t>
            </a:r>
            <a:r>
              <a:rPr lang="en-US" altLang="zh-TW" dirty="0"/>
              <a:t>conv4-3/conv-7/conv6-2/conv7-2/conv8_2/conv9_2</a:t>
            </a:r>
          </a:p>
          <a:p>
            <a:pPr lvl="1"/>
            <a:r>
              <a:rPr lang="zh-TW" altLang="en-US" dirty="0"/>
              <a:t>大小不同的</a:t>
            </a:r>
            <a:r>
              <a:rPr lang="en-US" altLang="zh-TW" dirty="0"/>
              <a:t>feature maps</a:t>
            </a:r>
            <a:r>
              <a:rPr lang="zh-TW" altLang="en-US" dirty="0"/>
              <a:t>同時進行分類和回歸</a:t>
            </a:r>
            <a:endParaRPr lang="en-US" altLang="zh-TW" dirty="0"/>
          </a:p>
          <a:p>
            <a:r>
              <a:rPr lang="en-US" altLang="zh-TW" dirty="0"/>
              <a:t>SSD</a:t>
            </a:r>
            <a:r>
              <a:rPr lang="zh-TW" altLang="en-US" dirty="0"/>
              <a:t>加入</a:t>
            </a:r>
            <a:r>
              <a:rPr lang="en-US" altLang="zh-TW" dirty="0" err="1"/>
              <a:t>Priorbox</a:t>
            </a:r>
            <a:endParaRPr lang="zh-TW" altLang="en-US" dirty="0"/>
          </a:p>
        </p:txBody>
      </p:sp>
      <p:pic>
        <p:nvPicPr>
          <p:cNvPr id="5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1" y="4909203"/>
            <a:ext cx="5436507" cy="18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510" y="731520"/>
            <a:ext cx="2822883" cy="104894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系統需求</a:t>
            </a:r>
            <a:r>
              <a:rPr lang="zh-TW" altLang="en-US" dirty="0"/>
              <a:t>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25" y="2224606"/>
            <a:ext cx="10660598" cy="4437452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lnSpc>
                <a:spcPct val="12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</a:p>
          <a:p>
            <a:pPr lvl="0">
              <a:lnSpc>
                <a:spcPct val="12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限制需求</a:t>
            </a:r>
          </a:p>
          <a:p>
            <a:pPr>
              <a:lnSpc>
                <a:spcPct val="12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驗收需求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616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回歸 </a:t>
            </a:r>
            <a:r>
              <a:rPr lang="en-US" altLang="zh-TW" dirty="0" smtClean="0"/>
              <a:t>Regression </a:t>
            </a:r>
            <a:r>
              <a:rPr lang="en-US" altLang="zh-TW" dirty="0"/>
              <a:t>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目的在於找出一條最能夠代表所有觀測資料的函數</a:t>
            </a:r>
          </a:p>
        </p:txBody>
      </p:sp>
      <p:pic>
        <p:nvPicPr>
          <p:cNvPr id="1026" name="Picture 2" descr="ãåæ­¸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4" y="2582862"/>
            <a:ext cx="4222994" cy="2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5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Prior 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SSD300</a:t>
            </a:r>
            <a:r>
              <a:rPr lang="zh-TW" altLang="en-US" dirty="0"/>
              <a:t>中使用</a:t>
            </a:r>
            <a:r>
              <a:rPr lang="en-US" altLang="zh-TW" dirty="0"/>
              <a:t>Prior Box </a:t>
            </a:r>
          </a:p>
          <a:p>
            <a:r>
              <a:rPr lang="zh-TW" altLang="en-US" dirty="0"/>
              <a:t>相似於</a:t>
            </a:r>
            <a:r>
              <a:rPr lang="en-US" altLang="zh-TW" dirty="0"/>
              <a:t>Faster RCNN Anchor </a:t>
            </a:r>
          </a:p>
          <a:p>
            <a:r>
              <a:rPr lang="zh-TW" altLang="en-US" dirty="0"/>
              <a:t>生成</a:t>
            </a:r>
            <a:r>
              <a:rPr lang="en-US" altLang="zh-TW" dirty="0"/>
              <a:t>Prior Box:</a:t>
            </a:r>
          </a:p>
          <a:p>
            <a:pPr lvl="1"/>
            <a:r>
              <a:rPr lang="zh-TW" altLang="en-US" dirty="0"/>
              <a:t>以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每個點的終點為中心</a:t>
            </a:r>
            <a:endParaRPr lang="en-US" altLang="zh-TW" dirty="0"/>
          </a:p>
          <a:p>
            <a:pPr lvl="1"/>
            <a:r>
              <a:rPr lang="zh-TW" altLang="en-US" dirty="0"/>
              <a:t>生成列同心</a:t>
            </a:r>
            <a:r>
              <a:rPr lang="en-US" altLang="zh-TW" dirty="0"/>
              <a:t>prior box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5126" name="Picture 6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04" y="2995210"/>
            <a:ext cx="5297360" cy="33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pic1.zhimg.com/80/v2-266cb91c88310560b069aa3151cf9a80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44" y="4280948"/>
            <a:ext cx="2942091" cy="189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優缺點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優點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速度快，</a:t>
            </a:r>
            <a:r>
              <a:rPr lang="en-US" altLang="zh-TW" dirty="0"/>
              <a:t>Single Stage</a:t>
            </a:r>
            <a:r>
              <a:rPr lang="zh-TW" altLang="en-US" dirty="0"/>
              <a:t>算法與</a:t>
            </a:r>
            <a:r>
              <a:rPr lang="en-US" altLang="zh-TW" dirty="0"/>
              <a:t>Faster R-CNN</a:t>
            </a:r>
            <a:r>
              <a:rPr lang="zh-TW" altLang="en-US" dirty="0"/>
              <a:t>比較速度快</a:t>
            </a:r>
            <a:endParaRPr lang="en-US" altLang="zh-TW" dirty="0"/>
          </a:p>
          <a:p>
            <a:pPr lvl="1"/>
            <a:r>
              <a:rPr lang="zh-TW" altLang="en-US" dirty="0"/>
              <a:t>採多</a:t>
            </a:r>
            <a:r>
              <a:rPr lang="en-US" altLang="zh-TW" dirty="0"/>
              <a:t>Size feature maps</a:t>
            </a:r>
            <a:r>
              <a:rPr lang="zh-TW" altLang="en-US" dirty="0"/>
              <a:t>進行分類</a:t>
            </a:r>
            <a:endParaRPr lang="en-US" altLang="zh-TW" dirty="0"/>
          </a:p>
          <a:p>
            <a:r>
              <a:rPr lang="zh-TW" altLang="en-US" dirty="0"/>
              <a:t>缺點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小目標偵測小效果不是很好</a:t>
            </a:r>
            <a:r>
              <a:rPr lang="en-US" altLang="zh-TW" dirty="0"/>
              <a:t>(</a:t>
            </a:r>
            <a:r>
              <a:rPr lang="zh-TW" altLang="en-US" dirty="0"/>
              <a:t>小目標位置訊息可能捨棄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/>
              <a:t>需要手動調節預選框大小和比例</a:t>
            </a:r>
            <a:endParaRPr lang="en-US" altLang="zh-TW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968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SSD_300</a:t>
            </a:r>
            <a:r>
              <a:rPr lang="zh-TW" altLang="en-US" dirty="0"/>
              <a:t>的訓練檔的效果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0" y="2285999"/>
            <a:ext cx="4989884" cy="33030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94" y="2575117"/>
            <a:ext cx="5516806" cy="29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Keaggle</a:t>
            </a:r>
            <a:r>
              <a:rPr lang="en-US" altLang="zh-TW" dirty="0"/>
              <a:t> and ResNet-50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預測效果</a:t>
            </a:r>
            <a:r>
              <a:rPr lang="en-US" altLang="zh-TW" dirty="0"/>
              <a:t>(</a:t>
            </a:r>
            <a:r>
              <a:rPr lang="zh-TW" altLang="en-US" dirty="0"/>
              <a:t>效果很差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16528" r="9041" b="19904"/>
          <a:stretch/>
        </p:blipFill>
        <p:spPr>
          <a:xfrm>
            <a:off x="1116625" y="2485048"/>
            <a:ext cx="4748832" cy="25529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11205" r="10030" b="14439"/>
          <a:stretch/>
        </p:blipFill>
        <p:spPr>
          <a:xfrm>
            <a:off x="6471138" y="2442673"/>
            <a:ext cx="3692769" cy="26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73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發現錯誤的點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應該要使用</a:t>
            </a:r>
            <a:r>
              <a:rPr lang="en-US" altLang="zh-TW" dirty="0"/>
              <a:t>SSD300</a:t>
            </a:r>
            <a:r>
              <a:rPr lang="zh-TW" altLang="en-US" dirty="0"/>
              <a:t> 的</a:t>
            </a:r>
            <a:r>
              <a:rPr lang="en-US" altLang="zh-TW" dirty="0"/>
              <a:t>CNN</a:t>
            </a:r>
            <a:r>
              <a:rPr lang="zh-TW" altLang="en-US" dirty="0"/>
              <a:t>架構訓練才能準確預測，因為</a:t>
            </a:r>
            <a:r>
              <a:rPr lang="en-US" altLang="zh-TW" dirty="0"/>
              <a:t>SSD</a:t>
            </a:r>
            <a:r>
              <a:rPr lang="zh-TW" altLang="en-US" dirty="0"/>
              <a:t> 在預測的是使用</a:t>
            </a:r>
            <a:r>
              <a:rPr lang="en-US" altLang="zh-TW" dirty="0"/>
              <a:t>SSD</a:t>
            </a:r>
            <a:r>
              <a:rPr lang="zh-TW" altLang="en-US" dirty="0"/>
              <a:t>自己的</a:t>
            </a:r>
            <a:r>
              <a:rPr lang="en-US" altLang="zh-TW" dirty="0"/>
              <a:t>CNN</a:t>
            </a:r>
            <a:r>
              <a:rPr lang="zh-TW" altLang="en-US" dirty="0"/>
              <a:t> 架構，所以用不同的</a:t>
            </a:r>
            <a:r>
              <a:rPr lang="en-US" altLang="zh-TW" dirty="0"/>
              <a:t>CNN</a:t>
            </a:r>
            <a:r>
              <a:rPr lang="zh-TW" altLang="en-US" dirty="0"/>
              <a:t>訓練出來效果會很差。</a:t>
            </a:r>
          </a:p>
        </p:txBody>
      </p:sp>
    </p:spTree>
    <p:extLst>
      <p:ext uri="{BB962C8B-B14F-4D97-AF65-F5344CB8AC3E}">
        <p14:creationId xmlns:p14="http://schemas.microsoft.com/office/powerpoint/2010/main" val="2958024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9938" y="1597025"/>
            <a:ext cx="10515600" cy="4351338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https://github.com/rykov8/ssd_keras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https://blog.gtwang.org/programming/keras-resnet-50-pre-trained-model-build-dogs-cats-image-classification-system/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https://ithelp.ithome.com.tw/articles/10192950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70C0"/>
                </a:solidFill>
              </a:rPr>
              <a:t>https://ithelp.ithome.com.tw/articles/10191725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06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744" y="727102"/>
            <a:ext cx="9613861" cy="10809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673815" y="3101026"/>
            <a:ext cx="5187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精準辨識並框出物體種類及範圍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48" y="2093976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0058" y="727103"/>
            <a:ext cx="9613861" cy="10809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8457" y="2134790"/>
            <a:ext cx="998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輸入</a:t>
            </a:r>
            <a:r>
              <a:rPr lang="en-US" altLang="zh-TW" sz="2800" dirty="0"/>
              <a:t>:</a:t>
            </a:r>
          </a:p>
          <a:p>
            <a:r>
              <a:rPr lang="en-US" altLang="zh-TW" sz="2600" dirty="0"/>
              <a:t>JPG</a:t>
            </a:r>
            <a:endParaRPr lang="zh-TW" altLang="en-US" sz="2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212772" y="2192586"/>
            <a:ext cx="28868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輸出</a:t>
            </a:r>
            <a:r>
              <a:rPr lang="en-US" altLang="zh-TW" sz="2800" dirty="0"/>
              <a:t>:</a:t>
            </a:r>
          </a:p>
          <a:p>
            <a:r>
              <a:rPr lang="en-US" altLang="zh-TW" sz="2600" dirty="0"/>
              <a:t>PNG</a:t>
            </a:r>
          </a:p>
          <a:p>
            <a:r>
              <a:rPr lang="zh-TW" altLang="en-US" sz="2600" dirty="0"/>
              <a:t>物體種類</a:t>
            </a:r>
            <a:endParaRPr lang="en-US" altLang="zh-TW" sz="2600" dirty="0"/>
          </a:p>
          <a:p>
            <a:r>
              <a:rPr lang="zh-TW" altLang="en-US" sz="2600" dirty="0"/>
              <a:t>信心值</a:t>
            </a:r>
          </a:p>
        </p:txBody>
      </p:sp>
    </p:spTree>
    <p:extLst>
      <p:ext uri="{BB962C8B-B14F-4D97-AF65-F5344CB8AC3E}">
        <p14:creationId xmlns:p14="http://schemas.microsoft.com/office/powerpoint/2010/main" val="317918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618" y="675981"/>
            <a:ext cx="9613861" cy="10809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限制需求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物件需有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重疊區域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太小的物體即忽略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不使用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Tiny YOLO</a:t>
            </a: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31" y="1950237"/>
            <a:ext cx="5441115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80" y="1955995"/>
            <a:ext cx="5440517" cy="34259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493" y="696021"/>
            <a:ext cx="9613861" cy="10809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驗收需求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2202" y="2678861"/>
            <a:ext cx="6467421" cy="1762509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Sample    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100%</a:t>
            </a: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Non-Training Sample  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85%</a:t>
            </a:r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727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606118"/>
            <a:ext cx="3122023" cy="770709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6259" y="1396965"/>
            <a:ext cx="8988552" cy="412786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系統架構主要為訓練以及預測兩大階段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744865" y="2319311"/>
            <a:ext cx="2129245" cy="11965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Object Detection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2615620" y="4182946"/>
            <a:ext cx="2129245" cy="11965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</a:t>
            </a:r>
            <a:endParaRPr lang="zh-TW" altLang="en-US" sz="2800" dirty="0"/>
          </a:p>
        </p:txBody>
      </p:sp>
      <p:sp>
        <p:nvSpPr>
          <p:cNvPr id="6" name="圓角矩形 5"/>
          <p:cNvSpPr/>
          <p:nvPr/>
        </p:nvSpPr>
        <p:spPr>
          <a:xfrm>
            <a:off x="6874110" y="4182946"/>
            <a:ext cx="2129245" cy="11965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prediction</a:t>
            </a:r>
            <a:endParaRPr lang="zh-TW" altLang="en-US" sz="2800" dirty="0"/>
          </a:p>
        </p:txBody>
      </p:sp>
      <p:cxnSp>
        <p:nvCxnSpPr>
          <p:cNvPr id="8" name="直線接點 7"/>
          <p:cNvCxnSpPr>
            <a:stCxn id="4" idx="2"/>
          </p:cNvCxnSpPr>
          <p:nvPr/>
        </p:nvCxnSpPr>
        <p:spPr>
          <a:xfrm flipH="1">
            <a:off x="5809487" y="3515869"/>
            <a:ext cx="1" cy="2495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809487" y="3765369"/>
            <a:ext cx="212924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680242" y="3765369"/>
            <a:ext cx="212924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endCxn id="6" idx="0"/>
          </p:cNvCxnSpPr>
          <p:nvPr/>
        </p:nvCxnSpPr>
        <p:spPr>
          <a:xfrm>
            <a:off x="7938732" y="3765369"/>
            <a:ext cx="1" cy="417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5" idx="0"/>
          </p:cNvCxnSpPr>
          <p:nvPr/>
        </p:nvCxnSpPr>
        <p:spPr>
          <a:xfrm>
            <a:off x="3680241" y="3765369"/>
            <a:ext cx="2" cy="417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78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5346405" y="2061982"/>
            <a:ext cx="1296082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training</a:t>
            </a:r>
            <a:endParaRPr lang="zh-TW" altLang="en-US" sz="2000" dirty="0"/>
          </a:p>
        </p:txBody>
      </p:sp>
      <p:sp>
        <p:nvSpPr>
          <p:cNvPr id="18" name="圓角矩形 17"/>
          <p:cNvSpPr/>
          <p:nvPr/>
        </p:nvSpPr>
        <p:spPr>
          <a:xfrm>
            <a:off x="5346405" y="3118969"/>
            <a:ext cx="1296082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CNN</a:t>
            </a:r>
            <a:endParaRPr lang="zh-TW" altLang="en-US" sz="2000" dirty="0"/>
          </a:p>
        </p:txBody>
      </p:sp>
      <p:cxnSp>
        <p:nvCxnSpPr>
          <p:cNvPr id="12" name="直線單箭頭接點 11"/>
          <p:cNvCxnSpPr>
            <a:stCxn id="4" idx="2"/>
            <a:endCxn id="18" idx="0"/>
          </p:cNvCxnSpPr>
          <p:nvPr/>
        </p:nvCxnSpPr>
        <p:spPr>
          <a:xfrm>
            <a:off x="5994446" y="2651323"/>
            <a:ext cx="0" cy="46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1762338" y="4207314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/>
              <a:t>Convolution</a:t>
            </a:r>
            <a:endParaRPr lang="zh-TW" altLang="en-US" sz="1400" dirty="0"/>
          </a:p>
        </p:txBody>
      </p:sp>
      <p:sp>
        <p:nvSpPr>
          <p:cNvPr id="23" name="圓角矩形 22"/>
          <p:cNvSpPr/>
          <p:nvPr/>
        </p:nvSpPr>
        <p:spPr>
          <a:xfrm>
            <a:off x="3341411" y="4214933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Drop Out</a:t>
            </a:r>
            <a:endParaRPr lang="zh-TW" altLang="en-US" sz="1600" dirty="0"/>
          </a:p>
        </p:txBody>
      </p:sp>
      <p:sp>
        <p:nvSpPr>
          <p:cNvPr id="24" name="圓角矩形 23"/>
          <p:cNvSpPr/>
          <p:nvPr/>
        </p:nvSpPr>
        <p:spPr>
          <a:xfrm>
            <a:off x="5402826" y="4207316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Pooling</a:t>
            </a:r>
            <a:endParaRPr lang="zh-TW" altLang="en-US" sz="1600" dirty="0"/>
          </a:p>
        </p:txBody>
      </p:sp>
      <p:sp>
        <p:nvSpPr>
          <p:cNvPr id="25" name="圓角矩形 24"/>
          <p:cNvSpPr/>
          <p:nvPr/>
        </p:nvSpPr>
        <p:spPr>
          <a:xfrm>
            <a:off x="7823336" y="4207316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Dense</a:t>
            </a:r>
            <a:endParaRPr lang="zh-TW" altLang="en-US" sz="1600" dirty="0"/>
          </a:p>
        </p:txBody>
      </p:sp>
      <p:sp>
        <p:nvSpPr>
          <p:cNvPr id="26" name="圓角矩形 25"/>
          <p:cNvSpPr/>
          <p:nvPr/>
        </p:nvSpPr>
        <p:spPr>
          <a:xfrm>
            <a:off x="9507522" y="4207314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Compile</a:t>
            </a:r>
            <a:endParaRPr lang="zh-TW" altLang="en-US" sz="1600" dirty="0"/>
          </a:p>
        </p:txBody>
      </p:sp>
      <p:sp>
        <p:nvSpPr>
          <p:cNvPr id="30" name="圓角矩形 29"/>
          <p:cNvSpPr/>
          <p:nvPr/>
        </p:nvSpPr>
        <p:spPr>
          <a:xfrm>
            <a:off x="1241384" y="5420857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Filters </a:t>
            </a:r>
            <a:endParaRPr lang="zh-TW" altLang="en-US" sz="1400" dirty="0"/>
          </a:p>
        </p:txBody>
      </p:sp>
      <p:sp>
        <p:nvSpPr>
          <p:cNvPr id="31" name="圓角矩形 30"/>
          <p:cNvSpPr/>
          <p:nvPr/>
        </p:nvSpPr>
        <p:spPr>
          <a:xfrm>
            <a:off x="2363321" y="5420857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Kernel Size</a:t>
            </a:r>
            <a:endParaRPr lang="zh-TW" altLang="en-US" sz="1400" dirty="0"/>
          </a:p>
        </p:txBody>
      </p:sp>
      <p:sp>
        <p:nvSpPr>
          <p:cNvPr id="32" name="圓角矩形 31"/>
          <p:cNvSpPr/>
          <p:nvPr/>
        </p:nvSpPr>
        <p:spPr>
          <a:xfrm>
            <a:off x="3481021" y="5420857"/>
            <a:ext cx="1048230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Activation-</a:t>
            </a:r>
            <a:r>
              <a:rPr lang="en-US" altLang="zh-TW" sz="1400" dirty="0" err="1"/>
              <a:t>Relu</a:t>
            </a:r>
            <a:endParaRPr lang="zh-TW" altLang="en-US" sz="1400" dirty="0"/>
          </a:p>
        </p:txBody>
      </p:sp>
      <p:sp>
        <p:nvSpPr>
          <p:cNvPr id="34" name="圓角矩形 33"/>
          <p:cNvSpPr/>
          <p:nvPr/>
        </p:nvSpPr>
        <p:spPr>
          <a:xfrm>
            <a:off x="4949131" y="5413520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  <p:sp>
        <p:nvSpPr>
          <p:cNvPr id="35" name="圓角矩形 34"/>
          <p:cNvSpPr/>
          <p:nvPr/>
        </p:nvSpPr>
        <p:spPr>
          <a:xfrm>
            <a:off x="9607083" y="5413517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Loss Function</a:t>
            </a:r>
            <a:endParaRPr lang="zh-TW" altLang="en-US" sz="1400" dirty="0"/>
          </a:p>
        </p:txBody>
      </p:sp>
      <p:sp>
        <p:nvSpPr>
          <p:cNvPr id="36" name="圓角矩形 35"/>
          <p:cNvSpPr/>
          <p:nvPr/>
        </p:nvSpPr>
        <p:spPr>
          <a:xfrm>
            <a:off x="6077055" y="5426913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Pool Size</a:t>
            </a:r>
            <a:endParaRPr lang="zh-TW" altLang="en-US" sz="1400" dirty="0"/>
          </a:p>
        </p:txBody>
      </p:sp>
      <p:sp>
        <p:nvSpPr>
          <p:cNvPr id="38" name="圓角矩形 37"/>
          <p:cNvSpPr/>
          <p:nvPr/>
        </p:nvSpPr>
        <p:spPr>
          <a:xfrm>
            <a:off x="8389437" y="5413517"/>
            <a:ext cx="1048230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Activation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7212040" y="5413520"/>
            <a:ext cx="1048230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Num</a:t>
            </a:r>
            <a:r>
              <a:rPr lang="en-US" altLang="zh-TW" sz="1400" dirty="0"/>
              <a:t> of Neurons</a:t>
            </a:r>
            <a:endParaRPr lang="zh-TW" altLang="en-US" sz="1400" dirty="0"/>
          </a:p>
        </p:txBody>
      </p:sp>
      <p:cxnSp>
        <p:nvCxnSpPr>
          <p:cNvPr id="15" name="直線單箭頭接點 14"/>
          <p:cNvCxnSpPr>
            <a:stCxn id="18" idx="2"/>
            <a:endCxn id="24" idx="0"/>
          </p:cNvCxnSpPr>
          <p:nvPr/>
        </p:nvCxnSpPr>
        <p:spPr>
          <a:xfrm>
            <a:off x="5994446" y="3708310"/>
            <a:ext cx="2351" cy="49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>
            <a:stCxn id="21" idx="2"/>
            <a:endCxn id="32" idx="0"/>
          </p:cNvCxnSpPr>
          <p:nvPr/>
        </p:nvCxnSpPr>
        <p:spPr>
          <a:xfrm rot="16200000" flipH="1">
            <a:off x="2868621" y="4284342"/>
            <a:ext cx="624202" cy="1648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21" idx="2"/>
            <a:endCxn id="30" idx="0"/>
          </p:cNvCxnSpPr>
          <p:nvPr/>
        </p:nvCxnSpPr>
        <p:spPr>
          <a:xfrm rot="5400000">
            <a:off x="1733950" y="4798498"/>
            <a:ext cx="624202" cy="6205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/>
          <p:nvPr/>
        </p:nvCxnSpPr>
        <p:spPr>
          <a:xfrm rot="5400000">
            <a:off x="5411736" y="4841853"/>
            <a:ext cx="616863" cy="553257"/>
          </a:xfrm>
          <a:prstGeom prst="bentConnector3">
            <a:avLst>
              <a:gd name="adj1" fmla="val 48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接點 75"/>
          <p:cNvCxnSpPr>
            <a:stCxn id="24" idx="2"/>
            <a:endCxn id="36" idx="0"/>
          </p:cNvCxnSpPr>
          <p:nvPr/>
        </p:nvCxnSpPr>
        <p:spPr>
          <a:xfrm rot="16200000" flipH="1">
            <a:off x="5969002" y="4824451"/>
            <a:ext cx="630256" cy="5746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接點 76"/>
          <p:cNvCxnSpPr>
            <a:stCxn id="25" idx="2"/>
            <a:endCxn id="39" idx="0"/>
          </p:cNvCxnSpPr>
          <p:nvPr/>
        </p:nvCxnSpPr>
        <p:spPr>
          <a:xfrm rot="5400000">
            <a:off x="7768300" y="4764512"/>
            <a:ext cx="616863" cy="681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接點 77"/>
          <p:cNvCxnSpPr>
            <a:stCxn id="25" idx="2"/>
            <a:endCxn id="38" idx="0"/>
          </p:cNvCxnSpPr>
          <p:nvPr/>
        </p:nvCxnSpPr>
        <p:spPr>
          <a:xfrm rot="16200000" flipH="1">
            <a:off x="8356999" y="4856964"/>
            <a:ext cx="616860" cy="4962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/>
          <p:cNvCxnSpPr>
            <a:stCxn id="18" idx="2"/>
            <a:endCxn id="21" idx="0"/>
          </p:cNvCxnSpPr>
          <p:nvPr/>
        </p:nvCxnSpPr>
        <p:spPr>
          <a:xfrm rot="5400000">
            <a:off x="3925876" y="2138744"/>
            <a:ext cx="499004" cy="36381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18" idx="2"/>
            <a:endCxn id="23" idx="0"/>
          </p:cNvCxnSpPr>
          <p:nvPr/>
        </p:nvCxnSpPr>
        <p:spPr>
          <a:xfrm rot="5400000">
            <a:off x="4711603" y="2932089"/>
            <a:ext cx="506623" cy="2059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接點 96"/>
          <p:cNvCxnSpPr>
            <a:stCxn id="18" idx="2"/>
            <a:endCxn id="26" idx="0"/>
          </p:cNvCxnSpPr>
          <p:nvPr/>
        </p:nvCxnSpPr>
        <p:spPr>
          <a:xfrm rot="16200000" flipH="1">
            <a:off x="7798467" y="1904288"/>
            <a:ext cx="499004" cy="41070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18" idx="2"/>
            <a:endCxn id="25" idx="0"/>
          </p:cNvCxnSpPr>
          <p:nvPr/>
        </p:nvCxnSpPr>
        <p:spPr>
          <a:xfrm rot="16200000" flipH="1">
            <a:off x="6956373" y="2746382"/>
            <a:ext cx="499006" cy="2422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26" idx="2"/>
            <a:endCxn id="35" idx="0"/>
          </p:cNvCxnSpPr>
          <p:nvPr/>
        </p:nvCxnSpPr>
        <p:spPr>
          <a:xfrm flipH="1">
            <a:off x="10101492" y="4796655"/>
            <a:ext cx="1" cy="61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內容版面配置區 2"/>
          <p:cNvSpPr>
            <a:spLocks noGrp="1"/>
          </p:cNvSpPr>
          <p:nvPr>
            <p:ph idx="1"/>
          </p:nvPr>
        </p:nvSpPr>
        <p:spPr>
          <a:xfrm>
            <a:off x="248194" y="1034365"/>
            <a:ext cx="6535638" cy="534707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訓練階段架構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(training.py)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" name="直線單箭頭接點 2"/>
          <p:cNvCxnSpPr>
            <a:stCxn id="21" idx="3"/>
            <a:endCxn id="23" idx="1"/>
          </p:cNvCxnSpPr>
          <p:nvPr/>
        </p:nvCxnSpPr>
        <p:spPr>
          <a:xfrm>
            <a:off x="2950279" y="4501985"/>
            <a:ext cx="391132" cy="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23" idx="3"/>
            <a:endCxn id="24" idx="1"/>
          </p:cNvCxnSpPr>
          <p:nvPr/>
        </p:nvCxnSpPr>
        <p:spPr>
          <a:xfrm flipV="1">
            <a:off x="4529352" y="4501987"/>
            <a:ext cx="873474" cy="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24" idx="3"/>
            <a:endCxn id="25" idx="1"/>
          </p:cNvCxnSpPr>
          <p:nvPr/>
        </p:nvCxnSpPr>
        <p:spPr>
          <a:xfrm>
            <a:off x="6590767" y="4501987"/>
            <a:ext cx="123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25" idx="3"/>
            <a:endCxn id="26" idx="1"/>
          </p:cNvCxnSpPr>
          <p:nvPr/>
        </p:nvCxnSpPr>
        <p:spPr>
          <a:xfrm flipV="1">
            <a:off x="9011277" y="4501985"/>
            <a:ext cx="4962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24" idx="2"/>
            <a:endCxn id="21" idx="1"/>
          </p:cNvCxnSpPr>
          <p:nvPr/>
        </p:nvCxnSpPr>
        <p:spPr>
          <a:xfrm rot="5400000" flipH="1">
            <a:off x="3732232" y="2532092"/>
            <a:ext cx="294672" cy="4234459"/>
          </a:xfrm>
          <a:prstGeom prst="bentConnector4">
            <a:avLst>
              <a:gd name="adj1" fmla="val -77578"/>
              <a:gd name="adj2" fmla="val 105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/>
          <p:cNvSpPr/>
          <p:nvPr/>
        </p:nvSpPr>
        <p:spPr>
          <a:xfrm>
            <a:off x="10910787" y="4207314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Save</a:t>
            </a:r>
          </a:p>
          <a:p>
            <a:pPr algn="ctr"/>
            <a:r>
              <a:rPr lang="en-US" altLang="zh-TW" sz="1600" dirty="0"/>
              <a:t>Model</a:t>
            </a:r>
          </a:p>
        </p:txBody>
      </p:sp>
      <p:cxnSp>
        <p:nvCxnSpPr>
          <p:cNvPr id="51" name="肘形接點 50"/>
          <p:cNvCxnSpPr>
            <a:stCxn id="18" idx="2"/>
            <a:endCxn id="62" idx="0"/>
          </p:cNvCxnSpPr>
          <p:nvPr/>
        </p:nvCxnSpPr>
        <p:spPr>
          <a:xfrm rot="16200000" flipH="1">
            <a:off x="8500100" y="1202656"/>
            <a:ext cx="499004" cy="5510312"/>
          </a:xfrm>
          <a:prstGeom prst="bentConnector3">
            <a:avLst>
              <a:gd name="adj1" fmla="val 51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/>
          <p:cNvSpPr/>
          <p:nvPr/>
        </p:nvSpPr>
        <p:spPr>
          <a:xfrm>
            <a:off x="10910787" y="5426913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Weight.h5</a:t>
            </a:r>
          </a:p>
        </p:txBody>
      </p:sp>
      <p:cxnSp>
        <p:nvCxnSpPr>
          <p:cNvPr id="59" name="直線單箭頭接點 58"/>
          <p:cNvCxnSpPr>
            <a:stCxn id="62" idx="2"/>
            <a:endCxn id="71" idx="0"/>
          </p:cNvCxnSpPr>
          <p:nvPr/>
        </p:nvCxnSpPr>
        <p:spPr>
          <a:xfrm>
            <a:off x="11504758" y="4796655"/>
            <a:ext cx="0" cy="63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>
            <a:off x="37247" y="4214933"/>
            <a:ext cx="1019282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TW" sz="1400" dirty="0"/>
              <a:t>Import</a:t>
            </a:r>
          </a:p>
          <a:p>
            <a:pPr algn="ctr"/>
            <a:r>
              <a:rPr lang="en-GB" altLang="zh-TW" sz="1400" dirty="0"/>
              <a:t>dataset</a:t>
            </a:r>
            <a:endParaRPr lang="zh-TW" altLang="en-US" sz="1400" dirty="0"/>
          </a:p>
        </p:txBody>
      </p:sp>
      <p:cxnSp>
        <p:nvCxnSpPr>
          <p:cNvPr id="28" name="肘形接點 27"/>
          <p:cNvCxnSpPr>
            <a:stCxn id="18" idx="2"/>
            <a:endCxn id="48" idx="0"/>
          </p:cNvCxnSpPr>
          <p:nvPr/>
        </p:nvCxnSpPr>
        <p:spPr>
          <a:xfrm rot="5400000">
            <a:off x="3017356" y="1237842"/>
            <a:ext cx="506623" cy="5447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21" idx="1"/>
          </p:cNvCxnSpPr>
          <p:nvPr/>
        </p:nvCxnSpPr>
        <p:spPr>
          <a:xfrm flipV="1">
            <a:off x="1084398" y="4501985"/>
            <a:ext cx="677940" cy="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68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2110</TotalTime>
  <Words>915</Words>
  <Application>Microsoft Office PowerPoint</Application>
  <PresentationFormat>寬螢幕</PresentationFormat>
  <Paragraphs>231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Arial Unicode MS</vt:lpstr>
      <vt:lpstr>Menlo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Theme</vt:lpstr>
      <vt:lpstr>機器學習與實作  YOLO重疊物件偵測</vt:lpstr>
      <vt:lpstr>內容</vt:lpstr>
      <vt:lpstr>系統需求  </vt:lpstr>
      <vt:lpstr>功能需求</vt:lpstr>
      <vt:lpstr>介面需求</vt:lpstr>
      <vt:lpstr>限制需求</vt:lpstr>
      <vt:lpstr>驗收需求</vt:lpstr>
      <vt:lpstr>系統分析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設計-預測階段</vt:lpstr>
      <vt:lpstr>PowerPoint 簡報</vt:lpstr>
      <vt:lpstr>PowerPoint 簡報</vt:lpstr>
      <vt:lpstr>驗收</vt:lpstr>
      <vt:lpstr>微調部分</vt:lpstr>
      <vt:lpstr>設計-訓練階段(CNN)</vt:lpstr>
      <vt:lpstr>Data set and Hardware</vt:lpstr>
      <vt:lpstr>使用的CNN 架構</vt:lpstr>
      <vt:lpstr>ResNet-50  </vt:lpstr>
      <vt:lpstr>CNN: Freeze and Batch</vt:lpstr>
      <vt:lpstr>SSD 使用預測速度 </vt:lpstr>
      <vt:lpstr>SSD &amp; YOLO比較</vt:lpstr>
      <vt:lpstr>SSD特點</vt:lpstr>
      <vt:lpstr>SSD特點</vt:lpstr>
      <vt:lpstr>SSD &amp; YOLO比較</vt:lpstr>
      <vt:lpstr>回歸 Regression Analysis</vt:lpstr>
      <vt:lpstr>Prior Box</vt:lpstr>
      <vt:lpstr>SSD優缺點</vt:lpstr>
      <vt:lpstr>使用SSD_300的訓練檔的效果</vt:lpstr>
      <vt:lpstr>使用 Keaggle and ResNet-50</vt:lpstr>
      <vt:lpstr>發現錯誤的點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  YOLO重疊物件偵測</dc:title>
  <dc:creator>燕鴻 江</dc:creator>
  <cp:lastModifiedBy>ASUS</cp:lastModifiedBy>
  <cp:revision>94</cp:revision>
  <dcterms:created xsi:type="dcterms:W3CDTF">2018-12-22T17:56:28Z</dcterms:created>
  <dcterms:modified xsi:type="dcterms:W3CDTF">2019-01-09T08:43:10Z</dcterms:modified>
</cp:coreProperties>
</file>